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Montserrat" panose="020B0604020202020204" charset="-52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9">
          <p15:clr>
            <a:srgbClr val="A4A3A4"/>
          </p15:clr>
        </p15:guide>
        <p15:guide id="2" pos="907">
          <p15:clr>
            <a:srgbClr val="A4A3A4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708D89-799F-4EA2-8DF4-2146F30A585E}">
  <a:tblStyle styleId="{23708D89-799F-4EA2-8DF4-2146F30A58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549"/>
        <p:guide pos="90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d0e3a762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d0e3a762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d0e3a762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d0e3a762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d0e3a762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d0e3a762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d0e3a762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d0e3a762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d0e3a762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d0e3a762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0e3a762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0e3a762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d0e3a762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d0e3a762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d0e3a762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d0e3a762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d0e3a762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d0e3a762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d0e3a762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d0e3a762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d0e3a762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d0e3a762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d0e3a76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d0e3a762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d0e3a762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d0e3a762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d0e3a762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d0e3a762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d0e3a762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d0e3a762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d0e3a76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d0e3a762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d0e3a762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d0e3a762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88900" y="1424175"/>
            <a:ext cx="5898300" cy="1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Исследование методов пространственного разбиения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081300" y="3924925"/>
            <a:ext cx="49059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Студенты: Брянская Е.В., Иванов В.А. ИУ7-62Б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Руководитель: Барышникова М.Ю.</a:t>
            </a:r>
            <a:endParaRPr sz="1800"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4081300" y="947175"/>
            <a:ext cx="49059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Исследовательская работа на тему:</a:t>
            </a:r>
            <a:endParaRPr sz="1800"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104025" y="3022456"/>
            <a:ext cx="2386942" cy="2121055"/>
            <a:chOff x="6243000" y="2443475"/>
            <a:chExt cx="2900999" cy="2577850"/>
          </a:xfrm>
        </p:grpSpPr>
        <p:pic>
          <p:nvPicPr>
            <p:cNvPr id="138" name="Google Shape;138;p13"/>
            <p:cNvPicPr preferRelativeResize="0"/>
            <p:nvPr/>
          </p:nvPicPr>
          <p:blipFill rotWithShape="1">
            <a:blip r:embed="rId3">
              <a:alphaModFix/>
            </a:blip>
            <a:srcRect l="46814" t="10183" b="40191"/>
            <a:stretch/>
          </p:blipFill>
          <p:spPr>
            <a:xfrm>
              <a:off x="6243000" y="3875800"/>
              <a:ext cx="2900999" cy="114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3"/>
            <p:cNvPicPr preferRelativeResize="0"/>
            <p:nvPr/>
          </p:nvPicPr>
          <p:blipFill rotWithShape="1">
            <a:blip r:embed="rId3">
              <a:alphaModFix/>
            </a:blip>
            <a:srcRect t="13359" r="50946" b="37015"/>
            <a:stretch/>
          </p:blipFill>
          <p:spPr>
            <a:xfrm>
              <a:off x="6404575" y="2443475"/>
              <a:ext cx="2675600" cy="114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5031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Динамический центр</a:t>
            </a:r>
            <a:endParaRPr sz="3600"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411975" y="1567550"/>
            <a:ext cx="59175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Особенность: центр разбиения - это центр масс области.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Учитывается распределение объектов ценой дополнительных вычислений.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Потенциально более производительный из-за лучшей сбалансированности областей.	</a:t>
            </a:r>
            <a:endParaRPr sz="1800"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775" y="0"/>
            <a:ext cx="2746225" cy="27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5031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Двоичное разбиение</a:t>
            </a:r>
            <a:endParaRPr sz="3600"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411975" y="1567550"/>
            <a:ext cx="59175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Каждая область разбивается на две равные части.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Разбиение происходит делением треугольной области по медиане к самой длинной стороне.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Положение объектов (правее или левее границы) определяется по знаку векторного произведения вектора разделителя и вектора до центра объекта.</a:t>
            </a:r>
            <a:endParaRPr sz="1800"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763" y="0"/>
            <a:ext cx="2746226" cy="27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10975" y="393750"/>
            <a:ext cx="51183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Корзинное разбиение</a:t>
            </a:r>
            <a:endParaRPr sz="3600"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411975" y="1567550"/>
            <a:ext cx="59175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Поле делится на одинаковые прямоугольные области. 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Между областями нет иерархии.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Для занесения объекта в структуру сравниваются их минимальные и максимальные координаты.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Имеет смысл рассматривать только корзины только с двумя и более объектами. </a:t>
            </a:r>
            <a:endParaRPr sz="18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775" y="0"/>
            <a:ext cx="2746226" cy="27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1297500" y="156550"/>
            <a:ext cx="7379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Алгоритмы разбиения пространства </a:t>
            </a:r>
            <a:endParaRPr sz="360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1" name="Google Shape;221;p25"/>
              <p:cNvGraphicFramePr/>
              <p:nvPr>
                <p:extLst>
                  <p:ext uri="{D42A27DB-BD31-4B8C-83A1-F6EECF244321}">
                    <p14:modId xmlns:p14="http://schemas.microsoft.com/office/powerpoint/2010/main" val="762417520"/>
                  </p:ext>
                </p:extLst>
              </p:nvPr>
            </p:nvGraphicFramePr>
            <p:xfrm>
              <a:off x="131425" y="1538175"/>
              <a:ext cx="8771750" cy="3479770"/>
            </p:xfrm>
            <a:graphic>
              <a:graphicData uri="http://schemas.openxmlformats.org/drawingml/2006/table">
                <a:tbl>
                  <a:tblPr>
                    <a:noFill/>
                    <a:tableStyleId>{23708D89-799F-4EA2-8DF4-2146F30A585E}</a:tableStyleId>
                  </a:tblPr>
                  <a:tblGrid>
                    <a:gridCol w="17671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268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494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3967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884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1165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40050">
                    <a:tc>
                      <a:txBody>
                        <a:bodyPr/>
                        <a:lstStyle/>
                        <a:p>
                          <a:pPr marL="89999" lvl="0" indent="542925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Полный перебор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Quad дерево 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Динамический центр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Nona дерево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BSP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Bin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Сложность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𝑂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sz="14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𝑂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ln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⁡(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sz="14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𝑂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ln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⁡(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𝑂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ln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⁡(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𝑂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ln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⁡(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𝑂</m:t>
                              </m:r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  <a:r>
                            <a:rPr lang="ru" sz="14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или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𝑂</m:t>
                              </m:r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𝑆</m:t>
                              </m:r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⋅</m:t>
                              </m:r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Дополнительная память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𝑂</m:t>
                                </m:r>
                                <m:r>
                                  <a:rPr lang="en-US" sz="17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(</m:t>
                                </m:r>
                                <m:r>
                                  <a:rPr lang="en-US" sz="17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  <m:r>
                                  <a:rPr lang="en-US" sz="17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  <a:sym typeface="Times New Roman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𝑂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𝑂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𝑂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𝑂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(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𝑆</m:t>
                              </m:r>
                              <m:r>
                                <a:rPr lang="en-US" sz="1700" b="0" i="1" smtClean="0">
                                  <a:solidFill>
                                    <a:schemeClr val="lt1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  <a:sym typeface="Times New Roman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769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Гибкость по отношению к пространству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Сильная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Сильная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Слабая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400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Расположенность к параллелизму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Низкая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Высокая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1" name="Google Shape;221;p25"/>
              <p:cNvGraphicFramePr/>
              <p:nvPr>
                <p:extLst>
                  <p:ext uri="{D42A27DB-BD31-4B8C-83A1-F6EECF244321}">
                    <p14:modId xmlns:p14="http://schemas.microsoft.com/office/powerpoint/2010/main" val="762417520"/>
                  </p:ext>
                </p:extLst>
              </p:nvPr>
            </p:nvGraphicFramePr>
            <p:xfrm>
              <a:off x="131425" y="1538175"/>
              <a:ext cx="8771750" cy="3479770"/>
            </p:xfrm>
            <a:graphic>
              <a:graphicData uri="http://schemas.openxmlformats.org/drawingml/2006/table">
                <a:tbl>
                  <a:tblPr>
                    <a:noFill/>
                    <a:tableStyleId>{23708D89-799F-4EA2-8DF4-2146F30A585E}</a:tableStyleId>
                  </a:tblPr>
                  <a:tblGrid>
                    <a:gridCol w="17671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8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268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494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3967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8847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1165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45160">
                    <a:tc>
                      <a:txBody>
                        <a:bodyPr/>
                        <a:lstStyle/>
                        <a:p>
                          <a:pPr marL="89999" lvl="0" indent="542925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Полный перебор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Quad дерево 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Динамический центр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Nona дерево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BSP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Bin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5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Сложность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63128" t="-103810" r="-545251" b="-35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54595" t="-103810" r="-427568" b="-35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58268" t="-103810" r="-211417" b="-35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86631" t="-103810" r="-187166" b="-35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2849" t="-103810" r="-95531" b="-35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68675" t="-103810" r="-3012" b="-35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516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Дополнительная память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54595" t="-201887" r="-427568" b="-25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58268" t="-201887" r="-211417" b="-25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486631" t="-201887" r="-187166" b="-25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2849" t="-201887" r="-95531" b="-25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68675" t="-201887" r="-3012" b="-25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0424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Гибкость по отношению к пространству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Сильная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Сильная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Слабая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4516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Расположенность к параллелизму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Низкая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Средняя</a:t>
                          </a:r>
                          <a:endParaRPr sz="170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ru" sz="1700" dirty="0">
                              <a:solidFill>
                                <a:schemeClr val="lt1"/>
                              </a:solidFill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Высокая</a:t>
                          </a:r>
                          <a:endParaRPr sz="1700" dirty="0">
                            <a:solidFill>
                              <a:schemeClr val="lt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63500" marR="63500" marT="63500" marB="63500">
                        <a:lnL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1297500" y="816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Исследовательская часть</a:t>
            </a:r>
            <a:endParaRPr sz="3600"/>
          </a:p>
        </p:txBody>
      </p:sp>
      <p:pic>
        <p:nvPicPr>
          <p:cNvPr id="227" name="Google Shape;227;p26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38125"/>
            <a:ext cx="6928138" cy="384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/>
        </p:nvSpPr>
        <p:spPr>
          <a:xfrm>
            <a:off x="1297500" y="870900"/>
            <a:ext cx="735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Зависимость для количества объектов от 10 до 100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26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332600"/>
            <a:ext cx="6757852" cy="375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297500" y="816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Исследовательская часть</a:t>
            </a:r>
            <a:endParaRPr sz="3600"/>
          </a:p>
        </p:txBody>
      </p:sp>
      <p:pic>
        <p:nvPicPr>
          <p:cNvPr id="235" name="Google Shape;235;p27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38125"/>
            <a:ext cx="6928138" cy="384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238125"/>
            <a:ext cx="6928169" cy="38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297500" y="870900"/>
            <a:ext cx="735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Зависимость для количества объектов от 100 до 1000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7" title="Диаграмма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000" y="1238123"/>
            <a:ext cx="6928148" cy="38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1297500" y="816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Исследовательская часть</a:t>
            </a:r>
            <a:endParaRPr sz="3600"/>
          </a:p>
        </p:txBody>
      </p:sp>
      <p:pic>
        <p:nvPicPr>
          <p:cNvPr id="244" name="Google Shape;244;p28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38125"/>
            <a:ext cx="6928138" cy="384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238125"/>
            <a:ext cx="6928148" cy="384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1440000" y="870900"/>
            <a:ext cx="735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Зависимость для количества объектов от 1000 до 30 000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1297500" y="816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Исследовательская часть</a:t>
            </a:r>
            <a:endParaRPr sz="3600"/>
          </a:p>
        </p:txBody>
      </p:sp>
      <p:pic>
        <p:nvPicPr>
          <p:cNvPr id="252" name="Google Shape;252;p29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38125"/>
            <a:ext cx="6928138" cy="384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1440000" y="870900"/>
            <a:ext cx="7353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Зависимость для количества объектов от 1000 до 30 000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(с использованием многопоточности)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9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000" y="1238125"/>
            <a:ext cx="6928148" cy="37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Заключение</a:t>
            </a:r>
            <a:endParaRPr sz="3600"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Заключение о наибольшей рациональности применения алгоритмов: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Для малого количества частиц (до 100) - алгоритм полного перебора.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Для среднего количества частиц (от 100 до 1000) - алгоритм дерева квадрантов.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Для большого количества частиц (более 1000) - Bin алгоритм (многопоточный).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Цели и задачи работы</a:t>
            </a:r>
            <a:endParaRPr sz="3600"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922975" y="1567550"/>
            <a:ext cx="70389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Цель: определение метода обнаружения столкновений, наиболее оптимального по времени вычислений.</a:t>
            </a:r>
            <a:endParaRPr sz="180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/>
              <a:t>Задачи: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разработать физическую симуляцию;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описать, проанализировать и реализовать алгоритмы пространственного разбиения;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реализовать графический интерфейс для визуализации сцены;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провести исследование алгоритмов.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Физическая симуляция</a:t>
            </a:r>
            <a:endParaRPr sz="3600"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906150" y="1567550"/>
            <a:ext cx="49872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	Описание симуляции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Симулируется движение одинаковых шаров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Двухмерное пространство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Столкновения между шарами и с границами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Абсолютно упругий удар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Отсутствие трения и вращения.</a:t>
            </a:r>
            <a:endParaRPr sz="1800"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175" y="2566300"/>
            <a:ext cx="3695825" cy="2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Используемые технологии</a:t>
            </a:r>
            <a:endParaRPr sz="3600"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Для реализации программы были выбраны следующие технологии.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Язык программирования – C++.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Среда разработки – QtCreator.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427" y="3359178"/>
            <a:ext cx="2051247" cy="150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200" y="3274700"/>
            <a:ext cx="1488396" cy="16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Графический интерфейс</a:t>
            </a:r>
            <a:endParaRPr sz="3600"/>
          </a:p>
        </p:txBody>
      </p:sp>
      <p:sp>
        <p:nvSpPr>
          <p:cNvPr id="166" name="Google Shape;166;p17"/>
          <p:cNvSpPr txBox="1">
            <a:spLocks noGrp="1"/>
          </p:cNvSpPr>
          <p:nvPr>
            <p:ph type="body" idx="1"/>
          </p:nvPr>
        </p:nvSpPr>
        <p:spPr>
          <a:xfrm>
            <a:off x="112350" y="1567550"/>
            <a:ext cx="49263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В графическом интерфейсе отображены: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алгоритм поиска столкновений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использование многопоточности и визуализации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количество шаров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счётчик количества кадров в секунду.</a:t>
            </a:r>
            <a:endParaRPr sz="1800"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750" y="1567550"/>
            <a:ext cx="3941724" cy="34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Алгоритмы разбиения пространства </a:t>
            </a:r>
            <a:endParaRPr sz="36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383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	В работе будут рассмотрены алгоритмы:</a:t>
            </a:r>
            <a:endParaRPr sz="1800"/>
          </a:p>
          <a:p>
            <a:pPr marL="0" marR="13839" lvl="0" indent="4257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Полный перебор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Дерево квадрантов</a:t>
            </a:r>
            <a:endParaRPr sz="1800"/>
          </a:p>
          <a:p>
            <a:pPr marL="540000" marR="13839" lvl="1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 sz="1800"/>
              <a:t> классическое</a:t>
            </a:r>
            <a:endParaRPr sz="1800"/>
          </a:p>
          <a:p>
            <a:pPr marL="540000" marR="13839" lvl="1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 sz="1800"/>
              <a:t>с 9 разбиениями</a:t>
            </a:r>
            <a:endParaRPr sz="1800"/>
          </a:p>
          <a:p>
            <a:pPr marL="540000" marR="13839" lvl="1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" sz="1800"/>
              <a:t>с динамическим центром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Алгоритм двоичного разбиения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Алгоритм корзинного разбиения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Полный перебор</a:t>
            </a:r>
            <a:endParaRPr sz="3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Google Shape;179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11975" y="1567550"/>
                <a:ext cx="5917500" cy="3478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marR="13839" lvl="0" indent="4257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ru-RU" sz="1800" dirty="0"/>
                  <a:t>Каждый объект проверяется на столкновения со всеми.</a:t>
                </a:r>
              </a:p>
              <a:p>
                <a:pPr marL="0" marR="13839" lvl="0" indent="4257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ru-RU" sz="1800" dirty="0"/>
                  <a:t>Простота реализации, универсальность, отсутствие дополнительных структур.</a:t>
                </a:r>
              </a:p>
              <a:p>
                <a:pPr marL="0" marR="13839" lvl="0" indent="4257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ru-RU" sz="1800" dirty="0"/>
                  <a:t>Сложность </a:t>
                </a:r>
                <a14:m>
                  <m:oMath xmlns:m="http://schemas.openxmlformats.org/officeDocument/2006/math"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/>
                  <a:t>.</a:t>
                </a:r>
              </a:p>
              <a:p>
                <a:pPr marL="0" marR="13839" lvl="0" indent="4257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ru-RU" sz="1800" dirty="0"/>
                  <a:t>Отсутствие пространственного разбиения.</a:t>
                </a:r>
              </a:p>
              <a:p>
                <a:pPr marL="0" marR="13839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ru-RU" sz="1800" dirty="0"/>
                  <a:t>Является основой для алгоритмов разбиения пространства.</a:t>
                </a:r>
              </a:p>
              <a:p>
                <a:pPr marL="0" lvl="0" indent="0" algn="l" rtl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sz="1800" dirty="0"/>
              </a:p>
            </p:txBody>
          </p:sp>
        </mc:Choice>
        <mc:Fallback>
          <p:sp>
            <p:nvSpPr>
              <p:cNvPr id="179" name="Google Shape;179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1975" y="1567550"/>
                <a:ext cx="5917500" cy="3478200"/>
              </a:xfrm>
              <a:prstGeom prst="rect">
                <a:avLst/>
              </a:prstGeo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774" y="-1"/>
            <a:ext cx="2746226" cy="27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Quadtree</a:t>
            </a:r>
            <a:endParaRPr sz="3600"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1"/>
          </p:nvPr>
        </p:nvSpPr>
        <p:spPr>
          <a:xfrm>
            <a:off x="411975" y="1567550"/>
            <a:ext cx="59175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383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	Описание работы алгоритма:</a:t>
            </a:r>
            <a:endParaRPr sz="1800"/>
          </a:p>
          <a:p>
            <a:pPr marL="457200" marR="13839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Создаётся структура корневого дерева.</a:t>
            </a:r>
            <a:endParaRPr sz="1800"/>
          </a:p>
          <a:p>
            <a:pPr marL="457200" marR="13839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После достижения "критического количества" объектов происходит разбиение на четыре одинаковые прямоугольные части. Объекты перераспределяются.</a:t>
            </a:r>
            <a:endParaRPr sz="1800"/>
          </a:p>
          <a:p>
            <a:pPr marL="457200" marR="13839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Производится обход по дереву и в каждой неразделённой области применяется полный перебор для поиска столкновений.</a:t>
            </a:r>
            <a:endParaRPr sz="1800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775" y="0"/>
            <a:ext cx="2746226" cy="27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Nonatree</a:t>
            </a:r>
            <a:endParaRPr sz="3600"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411975" y="1567550"/>
            <a:ext cx="5917500" cy="3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Особенность: вместо разбиения на четыре одинаковые области используется девять.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Меньшая глубина по сравнению с Quadtree.</a:t>
            </a:r>
            <a:endParaRPr sz="1800"/>
          </a:p>
          <a:p>
            <a:pPr marL="0" marR="13839" lvl="0" indent="4257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Потенциально более производительный из-за меньшего количества переходов по дереву.	</a:t>
            </a:r>
            <a:endParaRPr sz="1800"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775" y="0"/>
            <a:ext cx="2746226" cy="27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Экран (16:9)</PresentationFormat>
  <Paragraphs>115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Times New Roman</vt:lpstr>
      <vt:lpstr>Arial</vt:lpstr>
      <vt:lpstr>Lato</vt:lpstr>
      <vt:lpstr>Cambria Math</vt:lpstr>
      <vt:lpstr>Montserrat</vt:lpstr>
      <vt:lpstr>Focus</vt:lpstr>
      <vt:lpstr>Исследование методов пространственного разбиения</vt:lpstr>
      <vt:lpstr>Цели и задачи работы</vt:lpstr>
      <vt:lpstr>Физическая симуляция</vt:lpstr>
      <vt:lpstr>Используемые технологии</vt:lpstr>
      <vt:lpstr>Графический интерфейс</vt:lpstr>
      <vt:lpstr>Алгоритмы разбиения пространства </vt:lpstr>
      <vt:lpstr>Полный перебор</vt:lpstr>
      <vt:lpstr>Quadtree</vt:lpstr>
      <vt:lpstr>Nonatree</vt:lpstr>
      <vt:lpstr>Динамический центр</vt:lpstr>
      <vt:lpstr>Двоичное разбиение</vt:lpstr>
      <vt:lpstr>Корзинное разбиение</vt:lpstr>
      <vt:lpstr>Алгоритмы разбиения пространства </vt:lpstr>
      <vt:lpstr>Исследовательская часть</vt:lpstr>
      <vt:lpstr>Исследовательская часть</vt:lpstr>
      <vt:lpstr>Исследовательская часть</vt:lpstr>
      <vt:lpstr>Исследовательская часть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Исследование методов пространственного разбиения</dc:title>
  <cp:lastModifiedBy>Всеволод Иванов</cp:lastModifiedBy>
  <cp:revision>1</cp:revision>
  <dcterms:modified xsi:type="dcterms:W3CDTF">2021-04-11T20:27:20Z</dcterms:modified>
</cp:coreProperties>
</file>